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Cavea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BFF0C3-37AB-4CF6-83BC-45F21B9CF7A5}">
  <a:tblStyle styleId="{1DBFF0C3-37AB-4CF6-83BC-45F21B9CF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avea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ave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1876da82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1876da8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e3d603a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de3d603a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a9ab1f5d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a9ab1f5d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a9ab1f5d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a9ab1f5d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a9ab1f5d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a9ab1f5d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a9ab1f5d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a9ab1f5d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2de3d603a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2de3d603a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de3d60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de3d60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a9ab1f5d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a9ab1f5d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a9ab1f5d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a9ab1f5d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de3d603a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de3d603a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de3d603a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de3d603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a9ab1f5d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5a9ab1f5d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a9ab1f5d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5a9ab1f5d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de3d603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2de3d60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de3d603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de3d603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e3d603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de3d603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a9ab1f5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a9ab1f5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9ab1f5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a9ab1f5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a9ab1f5d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a9ab1f5d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de3d603a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de3d603a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310230" y="200400"/>
            <a:ext cx="1239552" cy="4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359325" y="3366950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Rizki Teguh Kurniawan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59325" y="3962400"/>
            <a:ext cx="517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Scientist, eFishery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Youtube: Solving with Akoyo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9325" y="1576150"/>
            <a:ext cx="87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with Google Sheet:</a:t>
            </a:r>
            <a:endParaRPr b="1" sz="3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Extract - Format - Clean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880175" y="4484300"/>
            <a:ext cx="517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Senin, 24 Juli 2023</a:t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3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266" name="Google Shape;266;p2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3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270" name="Google Shape;270;p2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Number Formatting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5" y="1968613"/>
            <a:ext cx="2299450" cy="1206275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789" y="880050"/>
            <a:ext cx="2696680" cy="3820976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498" y="1837100"/>
            <a:ext cx="1786800" cy="1469299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86" name="Google Shape;286;p23"/>
          <p:cNvSpPr txBox="1"/>
          <p:nvPr/>
        </p:nvSpPr>
        <p:spPr>
          <a:xfrm>
            <a:off x="359325" y="2967000"/>
            <a:ext cx="229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Terdapat menu quick formatting untuk mengatur formatting dengan cepat seperti: currency, percentage, menambahkan dan mengurangi angka desimal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6200475" y="3787700"/>
            <a:ext cx="2299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Atau menggunakan menu Format untuk mendapatkan menu formatting yang lebih luas konteksnya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7045500" y="1017725"/>
            <a:ext cx="178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Serta pilihan yang khusus untuk memformat data numerik seperti di bawah ini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294" name="Google Shape;294;p2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2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298" name="Google Shape;298;p2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4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Number Formatting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100" y="1017725"/>
            <a:ext cx="1434800" cy="3564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2660900" y="1017725"/>
            <a:ext cx="1764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Pilihan default number formatting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Untuk menerapkan format tertentu pada data cukup select cell atau range lalu pilih format yang dikehendaki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395" y="1474925"/>
            <a:ext cx="1812001" cy="19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1360275" y="4138000"/>
            <a:ext cx="1170000" cy="193500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24"/>
          <p:cNvCxnSpPr>
            <a:stCxn id="314" idx="3"/>
            <a:endCxn id="313" idx="1"/>
          </p:cNvCxnSpPr>
          <p:nvPr/>
        </p:nvCxnSpPr>
        <p:spPr>
          <a:xfrm flipH="1" rot="10800000">
            <a:off x="2530275" y="2451250"/>
            <a:ext cx="3534000" cy="17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4"/>
          <p:cNvSpPr txBox="1"/>
          <p:nvPr/>
        </p:nvSpPr>
        <p:spPr>
          <a:xfrm>
            <a:off x="6064275" y="3427650"/>
            <a:ext cx="1812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Karena simbol currency secara default adalah $, untuk mengubah ke mata uang lain gunakan custom currency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5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22" name="Google Shape;322;p2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5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26" name="Google Shape;326;p2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5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Date &amp; Time</a:t>
            </a: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Formatting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017725"/>
            <a:ext cx="1434800" cy="3564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/>
          <p:nvPr/>
        </p:nvSpPr>
        <p:spPr>
          <a:xfrm>
            <a:off x="386725" y="2823125"/>
            <a:ext cx="1434900" cy="692700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1851275" y="2823125"/>
            <a:ext cx="109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Pilihan default format date &amp; time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387850" y="3574950"/>
            <a:ext cx="1434900" cy="524400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 txBox="1"/>
          <p:nvPr/>
        </p:nvSpPr>
        <p:spPr>
          <a:xfrm>
            <a:off x="1851275" y="3574950"/>
            <a:ext cx="109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format yang terakhir digunakan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275" y="1146071"/>
            <a:ext cx="3177815" cy="236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/>
        </p:nvSpPr>
        <p:spPr>
          <a:xfrm>
            <a:off x="4232275" y="3490800"/>
            <a:ext cx="31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Kita juga dapat membuat format sesuai kebutuhan menggunakan custom date and time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387850" y="4267650"/>
            <a:ext cx="1434900" cy="262800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25"/>
          <p:cNvCxnSpPr>
            <a:stCxn id="346" idx="3"/>
            <a:endCxn id="344" idx="1"/>
          </p:cNvCxnSpPr>
          <p:nvPr/>
        </p:nvCxnSpPr>
        <p:spPr>
          <a:xfrm flipH="1" rot="10800000">
            <a:off x="1822750" y="2330850"/>
            <a:ext cx="2409600" cy="2068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53" name="Google Shape;353;p2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2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57" name="Google Shape;357;p2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6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6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Text Formatting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0" name="Google Shape;370;p26"/>
          <p:cNvGraphicFramePr/>
          <p:nvPr/>
        </p:nvGraphicFramePr>
        <p:xfrm>
          <a:off x="1877613" y="1067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{1DBFF0C3-37AB-4CF6-83BC-45F21B9CF7A5}</a:tableStyleId>
              </a:tblPr>
              <a:tblGrid>
                <a:gridCol w="2201300"/>
                <a:gridCol w="3187475"/>
              </a:tblGrid>
              <a:tr h="35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Fungsi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1891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Deskripsi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18919B"/>
                    </a:solidFill>
                  </a:tcPr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=LOWER()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Mengubah teks menjadi huruf kecil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=UPPER()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Mengubah teks menjadi huruf besar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8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=PROPER()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Mengubah huruf di setiap awal kata menjadi huruf kapital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=CONCATENATE()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Menyambungkan teks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8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=JOIN()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Menggabungkan setiap cell dan dipisahkan dengan delimiter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=LEFT()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Mengambil sebagian teks dari kiri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=RIGHT()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Mengambil sebagian teks dari kanan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=TRIM()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Menghapus space berlebih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7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76" name="Google Shape;376;p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27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80" name="Google Shape;380;p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7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1" name="Google Shape;3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Conditional Formatting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4" y="1128686"/>
            <a:ext cx="1613719" cy="3409963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94" name="Google Shape;394;p27"/>
          <p:cNvSpPr txBox="1"/>
          <p:nvPr/>
        </p:nvSpPr>
        <p:spPr>
          <a:xfrm>
            <a:off x="2023250" y="2660950"/>
            <a:ext cx="1882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Conditional formatting digunakan untuk mewarnai cell berdasarkan kondisi tertentu.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Fungsi utama dari conditional formatting adalah untuk memudahkan user dalam menemukan data berdasarkan kriteria yang dicari.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4235000" y="2020350"/>
            <a:ext cx="380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Langkah langkah membuat conditional formatting: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Masukkan range yang akan diterapkan conditional formatting pada kolom Apply to range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Masukkan aturan formatting pada Format rules, ikuti petunjuk yang disediakan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Tentukan Formatting styles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1647675" y="2274300"/>
            <a:ext cx="740700" cy="26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7"/>
          <p:cNvSpPr/>
          <p:nvPr/>
        </p:nvSpPr>
        <p:spPr>
          <a:xfrm>
            <a:off x="1647675" y="1707938"/>
            <a:ext cx="740700" cy="26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0" y="3220950"/>
            <a:ext cx="740700" cy="26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8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404" name="Google Shape;404;p2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8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408" name="Google Shape;408;p2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8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 txBox="1"/>
          <p:nvPr/>
        </p:nvSpPr>
        <p:spPr>
          <a:xfrm>
            <a:off x="1984800" y="2220450"/>
            <a:ext cx="51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Duplicate Data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9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426" name="Google Shape;426;p2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29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430" name="Google Shape;430;p2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29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41" name="Google Shape;4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Duplicate Data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76" y="1017725"/>
            <a:ext cx="3544936" cy="340744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 txBox="1"/>
          <p:nvPr/>
        </p:nvSpPr>
        <p:spPr>
          <a:xfrm>
            <a:off x="4572000" y="1982700"/>
            <a:ext cx="390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Untuk menerapkan remove duplicates, blok terlebih dahulu tabelnya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Untuk menampilkan dialog handling data duplicate gunakan: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Data -&gt; Data cleanup -&gt; Remove duplicates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450" name="Google Shape;450;p3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30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454" name="Google Shape;454;p3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30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65" name="Google Shape;4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0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Duplicate Data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450" y="987513"/>
            <a:ext cx="6623104" cy="326627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0"/>
          <p:cNvSpPr txBox="1"/>
          <p:nvPr/>
        </p:nvSpPr>
        <p:spPr>
          <a:xfrm>
            <a:off x="1343900" y="2967000"/>
            <a:ext cx="53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0"/>
          <p:cNvSpPr txBox="1"/>
          <p:nvPr/>
        </p:nvSpPr>
        <p:spPr>
          <a:xfrm>
            <a:off x="1343900" y="2967000"/>
            <a:ext cx="433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id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Centang pada bagian ‘Data has header row’ untuk menampilkan nama-nama kolom pada daftar kolom di bawahnya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id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Pilih kombinasi kolom yang akan diperiksa. Data yang memiliki elemen yang sama pada kolom-kolom yang dipilih akan dianggap duplikat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AutoNum type="arabicPeriod"/>
            </a:pPr>
            <a:r>
              <a:rPr lang="id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yang dipertahankan adalah data yang muncul paling atas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475" name="Google Shape;475;p3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1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479" name="Google Shape;479;p3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1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0" name="Google Shape;4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1"/>
          <p:cNvSpPr txBox="1"/>
          <p:nvPr/>
        </p:nvSpPr>
        <p:spPr>
          <a:xfrm>
            <a:off x="1984800" y="2220450"/>
            <a:ext cx="51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Validation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497" name="Google Shape;497;p3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501" name="Google Shape;501;p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32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12" name="Google Shape;5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2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Validation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32"/>
          <p:cNvSpPr txBox="1"/>
          <p:nvPr/>
        </p:nvSpPr>
        <p:spPr>
          <a:xfrm>
            <a:off x="1981475" y="1762200"/>
            <a:ext cx="20028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validation berfungsi untuk meminimalkan kesalahan input data yang menyebabkan data tidak konsisten atau data tidak sesuai peruntukannya. Data validation dapat diakses dengan: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-&gt; Data validation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2" y="1297600"/>
            <a:ext cx="1524476" cy="26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2"/>
          <p:cNvSpPr/>
          <p:nvPr/>
        </p:nvSpPr>
        <p:spPr>
          <a:xfrm>
            <a:off x="357725" y="3006825"/>
            <a:ext cx="1566300" cy="203100"/>
          </a:xfrm>
          <a:prstGeom prst="rect">
            <a:avLst/>
          </a:prstGeom>
          <a:noFill/>
          <a:ln cap="flat" cmpd="sng" w="9525">
            <a:solidFill>
              <a:srgbClr val="1891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464" y="710163"/>
            <a:ext cx="181251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2"/>
          <p:cNvSpPr txBox="1"/>
          <p:nvPr/>
        </p:nvSpPr>
        <p:spPr>
          <a:xfrm>
            <a:off x="5953975" y="1031700"/>
            <a:ext cx="30147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Langkah-langkah untuk menerapkan data validation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Pilih isi nama cell atau range yang akan diterapkan data validation pada bagian Apply to range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Pilih kriteria data validation pada Criteria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Ikuti aturan yang diminta oleh Criteria. Setiap Criteria memiliki aturan yang berbeda-beda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AutoNum type="arabicPeriod"/>
            </a:pPr>
            <a:r>
              <a:rPr lang="id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Pada menu Advanced options kita dapat mengatur seperti: memberikan warning atau menolak input yang salah, menampilkan help text, memilih display style dari data.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68" name="Google Shape;68;p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2" name="Google Shape;72;p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5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984800" y="2220450"/>
            <a:ext cx="517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Modul</a:t>
            </a:r>
            <a:endParaRPr b="1" sz="2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https://drive.google.com/drive/folders/1raajBQWs8L-hdCAK0Q-pWWoAZi_gYQLy?usp=sharing</a:t>
            </a:r>
            <a:endParaRPr b="1" sz="2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3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524" name="Google Shape;524;p3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528" name="Google Shape;528;p3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33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39" name="Google Shape;5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3"/>
          <p:cNvSpPr txBox="1"/>
          <p:nvPr/>
        </p:nvSpPr>
        <p:spPr>
          <a:xfrm>
            <a:off x="1984800" y="2220450"/>
            <a:ext cx="51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Mini Task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546" name="Google Shape;546;p3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550" name="Google Shape;550;p3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34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61" name="Google Shape;5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4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34"/>
          <p:cNvSpPr txBox="1"/>
          <p:nvPr/>
        </p:nvSpPr>
        <p:spPr>
          <a:xfrm>
            <a:off x="359325" y="1133837"/>
            <a:ext cx="86703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Buat worksheet baru lalu extract data raw superstore pada folder modul ke dalam sheet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Ubah format data pada kolom diskon menjadi percentage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Ubah format data pada kolom sales dan profit menjadi currency dengan mata uang dollar dan maksimal dua angka di belakang koma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Pada kolom profit tandai profit yang negatif dengan warna merah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Ubah data pada kolom Ship_Mode sampai Region dengan Proper Case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Periksa apakah data superstore memiliki transaksi duplikat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Pada bagian Segment terapkan data validation sehingga data yang masuk adalah satu dari pilihan berikut: Corporate, Consumer, Home Office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0" name="Google Shape;90;p1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4" name="Google Shape;94;p1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59325" y="1133837"/>
            <a:ext cx="86703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Extraction</a:t>
            </a: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data from CSV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data from another sheets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Formatting</a:t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 Format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 Format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 Format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Conditional Formatting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Handling Duplicate Data</a:t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Various case of duplicate data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Handling duplicate data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Validation</a:t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data validation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</a:pPr>
            <a:r>
              <a:rPr i="1" lang="id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Creating validation settings</a:t>
            </a:r>
            <a:endParaRPr i="1"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12" name="Google Shape;112;p1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16" name="Google Shape;116;p1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7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984800" y="2220450"/>
            <a:ext cx="5174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Extraction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sheet.google.com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34" name="Google Shape;134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38" name="Google Shape;138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8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Extraction from External CSV file (GUI Method)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205850"/>
            <a:ext cx="1605100" cy="325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111" y="2012871"/>
            <a:ext cx="2604175" cy="164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8"/>
          <p:cNvCxnSpPr>
            <a:stCxn id="151" idx="3"/>
            <a:endCxn id="152" idx="1"/>
          </p:cNvCxnSpPr>
          <p:nvPr/>
        </p:nvCxnSpPr>
        <p:spPr>
          <a:xfrm>
            <a:off x="1916798" y="2833662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600" y="2077250"/>
            <a:ext cx="2407347" cy="1512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8"/>
          <p:cNvCxnSpPr>
            <a:stCxn id="152" idx="3"/>
            <a:endCxn id="154" idx="1"/>
          </p:cNvCxnSpPr>
          <p:nvPr/>
        </p:nvCxnSpPr>
        <p:spPr>
          <a:xfrm>
            <a:off x="5402287" y="2833658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8"/>
          <p:cNvSpPr txBox="1"/>
          <p:nvPr/>
        </p:nvSpPr>
        <p:spPr>
          <a:xfrm>
            <a:off x="1969750" y="1205850"/>
            <a:ext cx="1754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Klik file -&gt; import</a:t>
            </a:r>
            <a:endParaRPr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798099" y="3654450"/>
            <a:ext cx="26043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 Jika file berada di gdrive, maka pilih tab My Drive lalu pilih file berakhiran .csv yang akan digunakan</a:t>
            </a:r>
            <a:endParaRPr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6283700" y="3590075"/>
            <a:ext cx="24075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. Jika file berada disimpan di perangkat lokal, maka pilih Upload -&gt; Browse lalu pilih file berakhiran .csv yang akan digunakan</a:t>
            </a:r>
            <a:endParaRPr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64" name="Google Shape;164;p1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9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68" name="Google Shape;168;p1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9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Extraction from External CSV file (GUI Method)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0638"/>
            <a:ext cx="4258649" cy="29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311700" y="1390650"/>
            <a:ext cx="4128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Setelah kamu memilih data csv yang akan digunakan, kamu akan diminta untuk memilih bagaimana file tersebut disajikan: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Create new spreadsheet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 &gt; Membuat file gsheet baru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Insert new sheets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-&gt; Menambahkan sheet baru pada gsheet yang sedang berjalan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Replace spreadsheet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-&gt; menggantikan spreadsheet yang sedang berjalan (dapat menghapus data pada gsheet)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Replace current sheet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-&gt; menggantikan sheet yang sedang berjalan (dapat menghapus data pada sheet)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Append to current sheet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-&gt; menyisipkan data pada sheet yang sedang berjalan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i="1" lang="id" sz="1200">
                <a:latin typeface="Roboto"/>
                <a:ea typeface="Roboto"/>
                <a:cs typeface="Roboto"/>
                <a:sym typeface="Roboto"/>
              </a:rPr>
              <a:t>Replace data at selected cell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-&gt; menggantikan data yang sudah ditandai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0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88" name="Google Shape;188;p2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92" name="Google Shape;192;p2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0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Extraction from External CSV file (IMPORTDATA)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5" y="1935225"/>
            <a:ext cx="2988140" cy="17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311700" y="3732100"/>
            <a:ext cx="303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Selain itu, kita juga dapat menggunakan fungsi IMPORTDATA untuk mendapatkan data berdasarkan link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564" y="1093025"/>
            <a:ext cx="3086019" cy="3481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0"/>
          <p:cNvCxnSpPr>
            <a:stCxn id="205" idx="3"/>
            <a:endCxn id="207" idx="1"/>
          </p:cNvCxnSpPr>
          <p:nvPr/>
        </p:nvCxnSpPr>
        <p:spPr>
          <a:xfrm>
            <a:off x="3347465" y="2833663"/>
            <a:ext cx="209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0"/>
          <p:cNvSpPr txBox="1"/>
          <p:nvPr/>
        </p:nvSpPr>
        <p:spPr>
          <a:xfrm>
            <a:off x="6274700" y="1581600"/>
            <a:ext cx="225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Masukkan link dari file csv yang akan kita gunakan (pastikan berakhiran .csv) lalu tekan enter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274700" y="2838175"/>
            <a:ext cx="2257800" cy="1200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Perhatikan bahwa data yang kita ekstrak ini tidak dapat diubah/akan menghasilkan error ketika diubah. Maka dari itu gunakan Copy &amp; Paste Value Only terlebih dahulu</a:t>
            </a:r>
            <a:endParaRPr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1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216" name="Google Shape;216;p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220" name="Google Shape;220;p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182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Extraction from Another Sheets (IMPORTRANGE)</a:t>
            </a:r>
            <a:endParaRPr b="1" sz="182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311700" y="3961775"/>
            <a:ext cx="303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Kita dapat menggunakan IMPORTRANGE untuk mengambil data dari sheet yang lain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6710825" y="2967000"/>
            <a:ext cx="2257800" cy="1200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Perhatikan bahwa data yang kita ekstrak ini tidak dapat diubah/akan menghasilkan error ketika diubah. Maka dari itu gunakan Copy &amp; Paste Value Only terlebih dahulu</a:t>
            </a:r>
            <a:endParaRPr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5" y="1279525"/>
            <a:ext cx="2622500" cy="268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450" y="1279517"/>
            <a:ext cx="5240177" cy="164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1"/>
          <p:cNvCxnSpPr>
            <a:stCxn id="235" idx="3"/>
            <a:endCxn id="236" idx="1"/>
          </p:cNvCxnSpPr>
          <p:nvPr/>
        </p:nvCxnSpPr>
        <p:spPr>
          <a:xfrm flipH="1" rot="10800000">
            <a:off x="2981825" y="2100751"/>
            <a:ext cx="746700" cy="5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1"/>
          <p:cNvSpPr txBox="1"/>
          <p:nvPr/>
        </p:nvSpPr>
        <p:spPr>
          <a:xfrm>
            <a:off x="3728450" y="2967000"/>
            <a:ext cx="298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Roboto"/>
                <a:ea typeface="Roboto"/>
                <a:cs typeface="Roboto"/>
                <a:sym typeface="Roboto"/>
              </a:rPr>
              <a:t>pada IMPORTRANGE yang kita butuhkan adalah url dari sheet yang akan kita ambil datanya lalu range dari data.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244" name="Google Shape;244;p2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248" name="Google Shape;248;p2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2"/>
          <p:cNvSpPr/>
          <p:nvPr/>
        </p:nvSpPr>
        <p:spPr>
          <a:xfrm rot="10800000">
            <a:off x="-381375" y="2274300"/>
            <a:ext cx="740700" cy="692700"/>
          </a:xfrm>
          <a:prstGeom prst="pie">
            <a:avLst>
              <a:gd fmla="val 5441529" name="adj1"/>
              <a:gd fmla="val 1620000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sz="1100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/>
        </p:nvSpPr>
        <p:spPr>
          <a:xfrm>
            <a:off x="1984800" y="2220450"/>
            <a:ext cx="51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Formatting</a:t>
            </a:r>
            <a:endParaRPr b="1" sz="30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